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9" r:id="rId18"/>
    <p:sldId id="318" r:id="rId19"/>
  </p:sldIdLst>
  <p:sldSz cx="12192000" cy="6858000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veat" panose="020B0604020202020204" charset="0"/>
      <p:regular r:id="rId25"/>
      <p:bold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Pacifico" panose="020B0604020202020204" charset="0"/>
      <p:regular r:id="rId35"/>
    </p:embeddedFont>
    <p:embeddedFont>
      <p:font typeface="Lobster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FdtEdhn94rRN0szxfuBHPzo3G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/>
    <p:restoredTop sz="94649"/>
  </p:normalViewPr>
  <p:slideViewPr>
    <p:cSldViewPr snapToGrid="0">
      <p:cViewPr varScale="1">
        <p:scale>
          <a:sx n="82" d="100"/>
          <a:sy n="82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/>
          <p:nvPr/>
        </p:nvSpPr>
        <p:spPr>
          <a:xfrm>
            <a:off x="3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8"/>
          <p:cNvSpPr/>
          <p:nvPr/>
        </p:nvSpPr>
        <p:spPr>
          <a:xfrm>
            <a:off x="3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ctrTitle"/>
          </p:nvPr>
        </p:nvSpPr>
        <p:spPr>
          <a:xfrm>
            <a:off x="1097281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1"/>
              <a:buFont typeface="Calibri"/>
              <a:buNone/>
              <a:defRPr sz="8001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ubTitle" idx="1"/>
          </p:nvPr>
        </p:nvSpPr>
        <p:spPr>
          <a:xfrm>
            <a:off x="1100052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26" name="Google Shape;26;p18"/>
          <p:cNvCxnSpPr/>
          <p:nvPr/>
        </p:nvCxnSpPr>
        <p:spPr>
          <a:xfrm>
            <a:off x="1207660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 rot="5400000">
            <a:off x="4114801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vertical et texte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8"/>
          <p:cNvSpPr/>
          <p:nvPr/>
        </p:nvSpPr>
        <p:spPr>
          <a:xfrm>
            <a:off x="19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title"/>
          </p:nvPr>
        </p:nvSpPr>
        <p:spPr>
          <a:xfrm rot="5400000">
            <a:off x="7159403" y="1977802"/>
            <a:ext cx="5759898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body" idx="1"/>
          </p:nvPr>
        </p:nvSpPr>
        <p:spPr>
          <a:xfrm rot="5400000">
            <a:off x="1825403" y="-574899"/>
            <a:ext cx="5759898" cy="773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1097281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1097281" y="1846052"/>
            <a:ext cx="4937759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1097281" y="2582335"/>
            <a:ext cx="4937759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59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59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de section" type="secHead">
  <p:cSld name="SECTION_HEADER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1"/>
          <p:cNvSpPr/>
          <p:nvPr/>
        </p:nvSpPr>
        <p:spPr>
          <a:xfrm>
            <a:off x="19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1097281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1"/>
              <a:buFont typeface="Calibri"/>
              <a:buNone/>
              <a:defRPr sz="8001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1097281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50" name="Google Shape;50;p21"/>
          <p:cNvCxnSpPr/>
          <p:nvPr/>
        </p:nvCxnSpPr>
        <p:spPr>
          <a:xfrm>
            <a:off x="1207660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1097281" y="1845736"/>
            <a:ext cx="4937759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59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4"/>
          <p:cNvSpPr/>
          <p:nvPr/>
        </p:nvSpPr>
        <p:spPr>
          <a:xfrm>
            <a:off x="19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u avec légende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/>
          <p:nvPr/>
        </p:nvSpPr>
        <p:spPr>
          <a:xfrm>
            <a:off x="18" y="0"/>
            <a:ext cx="4050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5"/>
          <p:cNvSpPr/>
          <p:nvPr/>
        </p:nvSpPr>
        <p:spPr>
          <a:xfrm>
            <a:off x="4040076" y="0"/>
            <a:ext cx="640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title"/>
          </p:nvPr>
        </p:nvSpPr>
        <p:spPr>
          <a:xfrm>
            <a:off x="457203" y="594359"/>
            <a:ext cx="3200401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800604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2"/>
          </p:nvPr>
        </p:nvSpPr>
        <p:spPr>
          <a:xfrm>
            <a:off x="457203" y="2926080"/>
            <a:ext cx="3200401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1"/>
              <a:buNone/>
              <a:defRPr sz="150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1"/>
              <a:buNone/>
              <a:defRPr sz="901"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465516" y="6459790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800601" y="6459790"/>
            <a:ext cx="46482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avec légende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/>
          <p:nvPr/>
        </p:nvSpPr>
        <p:spPr>
          <a:xfrm>
            <a:off x="2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6"/>
          <p:cNvSpPr/>
          <p:nvPr/>
        </p:nvSpPr>
        <p:spPr>
          <a:xfrm>
            <a:off x="19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title"/>
          </p:nvPr>
        </p:nvSpPr>
        <p:spPr>
          <a:xfrm>
            <a:off x="1097281" y="5074920"/>
            <a:ext cx="1011364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>
            <a:spLocks noGrp="1"/>
          </p:cNvSpPr>
          <p:nvPr>
            <p:ph type="pic" idx="2"/>
          </p:nvPr>
        </p:nvSpPr>
        <p:spPr>
          <a:xfrm>
            <a:off x="19" y="0"/>
            <a:ext cx="12191987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</p:sp>
      <p:sp>
        <p:nvSpPr>
          <p:cNvPr id="83" name="Google Shape;83;p26"/>
          <p:cNvSpPr txBox="1">
            <a:spLocks noGrp="1"/>
          </p:cNvSpPr>
          <p:nvPr>
            <p:ph type="body" idx="1"/>
          </p:nvPr>
        </p:nvSpPr>
        <p:spPr>
          <a:xfrm>
            <a:off x="1097283" y="5907025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1"/>
              <a:buNone/>
              <a:defRPr sz="150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1"/>
              <a:buNone/>
              <a:defRPr sz="90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1"/>
              <a:buNone/>
              <a:defRPr sz="901"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7"/>
          <p:cNvSpPr/>
          <p:nvPr/>
        </p:nvSpPr>
        <p:spPr>
          <a:xfrm>
            <a:off x="19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1097281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1097285" y="6459790"/>
            <a:ext cx="24722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686186" y="6459790"/>
            <a:ext cx="4822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1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9900462" y="6459790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7" name="Google Shape;17;p17"/>
          <p:cNvCxnSpPr/>
          <p:nvPr/>
        </p:nvCxnSpPr>
        <p:spPr>
          <a:xfrm>
            <a:off x="1193533" y="1737845"/>
            <a:ext cx="996695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ej@carrieres-sur-seine.f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1314995" y="2234083"/>
            <a:ext cx="10058400" cy="183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BB3"/>
              </a:buClr>
              <a:buSzPts val="6001"/>
              <a:buFont typeface="Corbel"/>
              <a:buNone/>
            </a:pPr>
            <a:r>
              <a:rPr lang="fr-FR" sz="6001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Conseil des Accueils de Loisirs</a:t>
            </a:r>
            <a:br>
              <a:rPr lang="fr-FR" sz="6001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fr-FR" sz="6001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8/10/2025</a:t>
            </a:r>
            <a:endParaRPr sz="6001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43" y="299801"/>
            <a:ext cx="2971538" cy="103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91100" y="173400"/>
            <a:ext cx="12000900" cy="1568400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Alouettes 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Leïla SEKLANE</a:t>
            </a:r>
            <a:endParaRPr sz="3600"/>
          </a:p>
        </p:txBody>
      </p:sp>
      <p:sp>
        <p:nvSpPr>
          <p:cNvPr id="196" name="Google Shape;196;p10"/>
          <p:cNvSpPr txBox="1"/>
          <p:nvPr/>
        </p:nvSpPr>
        <p:spPr>
          <a:xfrm>
            <a:off x="6992983" y="6442098"/>
            <a:ext cx="49644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Leïla SEKLANE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96383" y="4825722"/>
            <a:ext cx="32136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 b="1">
                <a:solidFill>
                  <a:srgbClr val="1D9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Décoration autour des personnages de conte </a:t>
            </a:r>
            <a:r>
              <a:rPr lang="fr-FR" sz="2700" b="1">
                <a:solidFill>
                  <a:srgbClr val="1D9399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700" b="1">
              <a:solidFill>
                <a:srgbClr val="1D93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4601732" y="2114828"/>
            <a:ext cx="3049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 petits explorateurs</a:t>
            </a:r>
            <a:endParaRPr sz="3000" b="1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8489425" y="4585573"/>
            <a:ext cx="3468000" cy="16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fr-FR" sz="20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oirée familles</a:t>
            </a:r>
            <a:endParaRPr sz="2000" b="1" dirty="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manoir </a:t>
            </a:r>
            <a:r>
              <a:rPr lang="fr-FR" sz="2000" b="1" dirty="0" err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game’s</a:t>
            </a:r>
            <a:r>
              <a:rPr lang="fr-FR" sz="20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le </a:t>
            </a:r>
            <a:r>
              <a:rPr lang="fr-FR" sz="2000" b="1" dirty="0" smtClean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10/10</a:t>
            </a:r>
            <a:endParaRPr sz="2000" b="1" dirty="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soirée féerique décembre</a:t>
            </a:r>
            <a:endParaRPr sz="2000" b="1" dirty="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soirée fin d’année mai/juin</a:t>
            </a:r>
            <a:endParaRPr sz="2000" b="1" dirty="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00" y="2052848"/>
            <a:ext cx="2854700" cy="279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775" y="3730525"/>
            <a:ext cx="3701550" cy="16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2548" y="1741801"/>
            <a:ext cx="2854700" cy="26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>
            <a:spLocks noGrp="1"/>
          </p:cNvSpPr>
          <p:nvPr>
            <p:ph type="body" idx="1"/>
          </p:nvPr>
        </p:nvSpPr>
        <p:spPr>
          <a:xfrm>
            <a:off x="1297578" y="1865869"/>
            <a:ext cx="952493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/>
          </p:nvPr>
        </p:nvSpPr>
        <p:spPr>
          <a:xfrm>
            <a:off x="1097280" y="173396"/>
            <a:ext cx="10058400" cy="1568323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Maurice Berteaux Maternelle</a:t>
            </a:r>
            <a:r>
              <a:rPr lang="fr-FR" sz="3600" dirty="0">
                <a:solidFill>
                  <a:schemeClr val="lt1"/>
                </a:solidFill>
              </a:rPr>
              <a:t> </a:t>
            </a: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Pauline LARAND TRAN</a:t>
            </a:r>
            <a:endParaRPr sz="3600" dirty="0"/>
          </a:p>
        </p:txBody>
      </p:sp>
      <p:sp>
        <p:nvSpPr>
          <p:cNvPr id="209" name="Google Shape;209;p11"/>
          <p:cNvSpPr txBox="1"/>
          <p:nvPr/>
        </p:nvSpPr>
        <p:spPr>
          <a:xfrm>
            <a:off x="8055429" y="6401582"/>
            <a:ext cx="3831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pauline Larand Tran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3926950" y="4713750"/>
            <a:ext cx="52701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11" name="Google Shape;211;p11" title="ALS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75" y="1865875"/>
            <a:ext cx="9524923" cy="42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>
            <a:spLocks noGrp="1"/>
          </p:cNvSpPr>
          <p:nvPr>
            <p:ph type="body" idx="1"/>
          </p:nvPr>
        </p:nvSpPr>
        <p:spPr>
          <a:xfrm>
            <a:off x="1297578" y="1865869"/>
            <a:ext cx="952493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/>
              <a:t> </a:t>
            </a: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/>
          </p:nvPr>
        </p:nvSpPr>
        <p:spPr>
          <a:xfrm>
            <a:off x="1097280" y="173396"/>
            <a:ext cx="10058400" cy="1568323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Maurice Berteaux Elémentaire</a:t>
            </a:r>
            <a:r>
              <a:rPr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Horacio DOS SANTOS</a:t>
            </a:r>
            <a:endParaRPr/>
          </a:p>
        </p:txBody>
      </p:sp>
      <p:sp>
        <p:nvSpPr>
          <p:cNvPr id="218" name="Google Shape;218;p12"/>
          <p:cNvSpPr txBox="1"/>
          <p:nvPr/>
        </p:nvSpPr>
        <p:spPr>
          <a:xfrm>
            <a:off x="8055429" y="6401582"/>
            <a:ext cx="3831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Horacio Dos Santos</a:t>
            </a:r>
            <a:endParaRPr/>
          </a:p>
        </p:txBody>
      </p:sp>
      <p:pic>
        <p:nvPicPr>
          <p:cNvPr id="219" name="Google Shape;219;p12" title="ob_e1944f_chant-d-enfants.gif"/>
          <p:cNvPicPr preferRelativeResize="0"/>
          <p:nvPr/>
        </p:nvPicPr>
        <p:blipFill rotWithShape="1">
          <a:blip r:embed="rId3">
            <a:alphaModFix/>
          </a:blip>
          <a:srcRect t="6993" b="6984"/>
          <a:stretch/>
        </p:blipFill>
        <p:spPr>
          <a:xfrm>
            <a:off x="412550" y="2213925"/>
            <a:ext cx="2404625" cy="20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284500" y="4439200"/>
            <a:ext cx="3158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Projet spectacle </a:t>
            </a:r>
            <a:endParaRPr sz="200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MAGIE / THEATRE /GYMNASTIQUE/ LECTURE </a:t>
            </a:r>
            <a:endParaRPr sz="200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Proposé par les enfants avec des répétitions</a:t>
            </a:r>
            <a:endParaRPr sz="200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par petits groupes</a:t>
            </a:r>
            <a:endParaRPr sz="2000" b="1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2" title="images (7).jfif"/>
          <p:cNvPicPr preferRelativeResize="0"/>
          <p:nvPr/>
        </p:nvPicPr>
        <p:blipFill rotWithShape="1">
          <a:blip r:embed="rId4">
            <a:alphaModFix/>
          </a:blip>
          <a:srcRect t="4429" b="4429"/>
          <a:stretch/>
        </p:blipFill>
        <p:spPr>
          <a:xfrm>
            <a:off x="7000275" y="2316375"/>
            <a:ext cx="2861650" cy="192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 txBox="1"/>
          <p:nvPr/>
        </p:nvSpPr>
        <p:spPr>
          <a:xfrm>
            <a:off x="6990724" y="4541625"/>
            <a:ext cx="404513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0C7CCD"/>
                </a:solidFill>
                <a:latin typeface="Calibri"/>
                <a:ea typeface="Calibri"/>
                <a:cs typeface="Calibri"/>
                <a:sym typeface="Calibri"/>
              </a:rPr>
              <a:t>Projets Animations des animateurs</a:t>
            </a:r>
            <a:endParaRPr sz="2000" b="1" dirty="0">
              <a:solidFill>
                <a:srgbClr val="0C7CC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0C7CCD"/>
                </a:solidFill>
                <a:latin typeface="Calibri"/>
                <a:ea typeface="Calibri"/>
                <a:cs typeface="Calibri"/>
                <a:sym typeface="Calibri"/>
              </a:rPr>
              <a:t>Jeux, tournois, activités manuelles</a:t>
            </a:r>
            <a:endParaRPr sz="2000" b="1" dirty="0">
              <a:solidFill>
                <a:srgbClr val="0C7CC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0C7CCD"/>
                </a:solidFill>
                <a:latin typeface="Calibri"/>
                <a:ea typeface="Calibri"/>
                <a:cs typeface="Calibri"/>
                <a:sym typeface="Calibri"/>
              </a:rPr>
              <a:t>Proposé par les animateurs sur plusieurs jours par petits groupes</a:t>
            </a:r>
            <a:endParaRPr sz="2000" b="1" dirty="0">
              <a:solidFill>
                <a:srgbClr val="0C7C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2"/>
          <p:cNvSpPr txBox="1"/>
          <p:nvPr/>
        </p:nvSpPr>
        <p:spPr>
          <a:xfrm>
            <a:off x="3656550" y="4439200"/>
            <a:ext cx="30045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fr-FR" sz="2000" b="1" dirty="0" smtClean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rojet jeux </a:t>
            </a:r>
            <a:r>
              <a:rPr lang="fr-FR" sz="2000" b="1" dirty="0" smtClean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de société </a:t>
            </a:r>
            <a:endParaRPr lang="fr-FR" sz="2000" b="1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2 projets en grand groupe</a:t>
            </a:r>
            <a:endParaRPr sz="2000" b="1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pour fêter noël et la fin d’année</a:t>
            </a:r>
            <a:endParaRPr sz="2000" b="1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2" title="373978-pere-noel-et-lutins-pour-noel-gratuit-vectoriel.jpg"/>
          <p:cNvPicPr preferRelativeResize="0"/>
          <p:nvPr/>
        </p:nvPicPr>
        <p:blipFill rotWithShape="1">
          <a:blip r:embed="rId5">
            <a:alphaModFix/>
          </a:blip>
          <a:srcRect l="9002" r="9002"/>
          <a:stretch/>
        </p:blipFill>
        <p:spPr>
          <a:xfrm>
            <a:off x="3656550" y="2316375"/>
            <a:ext cx="2861651" cy="19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body" idx="1"/>
          </p:nvPr>
        </p:nvSpPr>
        <p:spPr>
          <a:xfrm>
            <a:off x="1333540" y="1417319"/>
            <a:ext cx="95250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7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91447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fr-FR" sz="3100" b="1" dirty="0">
                <a:solidFill>
                  <a:srgbClr val="00B050"/>
                </a:solidFill>
                <a:latin typeface="Caveat"/>
                <a:ea typeface="Caveat"/>
                <a:cs typeface="Caveat"/>
                <a:sym typeface="Caveat"/>
              </a:rPr>
              <a:t>LES ANIMAUX DANS TOUTES LEURS SPLENDEURS</a:t>
            </a:r>
            <a:endParaRPr sz="3100" b="1" dirty="0">
              <a:solidFill>
                <a:srgbClr val="00B05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91447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91447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91448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/>
          </p:nvPr>
        </p:nvSpPr>
        <p:spPr>
          <a:xfrm>
            <a:off x="1097280" y="173396"/>
            <a:ext cx="10058400" cy="1568323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r-FR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Plants de Catelaine Maternelle</a:t>
            </a: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4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Céline MORGADO</a:t>
            </a:r>
            <a:endParaRPr sz="4000" dirty="0"/>
          </a:p>
        </p:txBody>
      </p:sp>
      <p:sp>
        <p:nvSpPr>
          <p:cNvPr id="231" name="Google Shape;231;p13"/>
          <p:cNvSpPr txBox="1"/>
          <p:nvPr/>
        </p:nvSpPr>
        <p:spPr>
          <a:xfrm>
            <a:off x="8003177" y="6418999"/>
            <a:ext cx="3831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Céline Morgado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4701788" y="2402925"/>
            <a:ext cx="24438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Projet: </a:t>
            </a:r>
            <a:r>
              <a:rPr lang="fr-FR" sz="20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découverte de la faune </a:t>
            </a:r>
            <a:endParaRPr sz="2000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558838" y="5416850"/>
            <a:ext cx="2651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Projet:</a:t>
            </a:r>
            <a:r>
              <a:rPr lang="fr-F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sportif/ collectif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8624775" y="4737825"/>
            <a:ext cx="3222600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1" u="sng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SOIRÉES FAMILLES</a:t>
            </a:r>
            <a:endParaRPr sz="2000" b="1" i="1" u="sng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-Initiation aux jeux de société </a:t>
            </a:r>
            <a:endParaRPr sz="2000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-Spectacle  </a:t>
            </a:r>
            <a:endParaRPr sz="2000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F65809"/>
                </a:solidFill>
                <a:latin typeface="Calibri"/>
                <a:ea typeface="Calibri"/>
                <a:cs typeface="Calibri"/>
                <a:sym typeface="Calibri"/>
              </a:rPr>
              <a:t>-En prévision mai/juin</a:t>
            </a:r>
            <a:endParaRPr sz="2000" dirty="0">
              <a:solidFill>
                <a:srgbClr val="F658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388" y="3195175"/>
            <a:ext cx="3440624" cy="31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50" y="2402913"/>
            <a:ext cx="3419475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5775" y="2283318"/>
            <a:ext cx="3440600" cy="245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1114697" y="182105"/>
            <a:ext cx="10058400" cy="1568323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Plants de Catelaine Elémentaire</a:t>
            </a:r>
            <a:r>
              <a:rPr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Steve BONNETAIN</a:t>
            </a:r>
            <a:endParaRPr sz="4000"/>
          </a:p>
        </p:txBody>
      </p:sp>
      <p:sp>
        <p:nvSpPr>
          <p:cNvPr id="243" name="Google Shape;243;p14"/>
          <p:cNvSpPr txBox="1"/>
          <p:nvPr/>
        </p:nvSpPr>
        <p:spPr>
          <a:xfrm>
            <a:off x="8055429" y="6401582"/>
            <a:ext cx="38317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Steve BONNETAIN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629933" y="4450172"/>
            <a:ext cx="3213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1D9399"/>
                </a:solidFill>
                <a:latin typeface="Calibri"/>
                <a:ea typeface="Calibri"/>
                <a:cs typeface="Calibri"/>
                <a:sym typeface="Calibri"/>
              </a:rPr>
              <a:t>Les jeux de sociétés </a:t>
            </a:r>
            <a:endParaRPr sz="3200" b="1">
              <a:solidFill>
                <a:srgbClr val="1D9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 txBox="1"/>
          <p:nvPr/>
        </p:nvSpPr>
        <p:spPr>
          <a:xfrm>
            <a:off x="3857597" y="1819225"/>
            <a:ext cx="4572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Projet artistique (musique, expression corporelle, dessin)</a:t>
            </a:r>
            <a:endParaRPr sz="3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 txBox="1"/>
          <p:nvPr/>
        </p:nvSpPr>
        <p:spPr>
          <a:xfrm>
            <a:off x="8326497" y="5004266"/>
            <a:ext cx="356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Tournois sportifs</a:t>
            </a:r>
            <a:endParaRPr sz="28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150" y="2126174"/>
            <a:ext cx="3449177" cy="22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367" y="3457925"/>
            <a:ext cx="3697075" cy="24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500" y="2346225"/>
            <a:ext cx="3560700" cy="231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>
            <a:spLocks noGrp="1"/>
          </p:cNvSpPr>
          <p:nvPr>
            <p:ph type="ctrTitle"/>
          </p:nvPr>
        </p:nvSpPr>
        <p:spPr>
          <a:xfrm>
            <a:off x="1105990" y="1846217"/>
            <a:ext cx="10058400" cy="261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BB3"/>
              </a:buClr>
              <a:buSzPts val="6000"/>
              <a:buFont typeface="Corbel"/>
              <a:buNone/>
            </a:pPr>
            <a:r>
              <a:rPr lang="fr-FR" sz="60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Fonctionnement général des temps périscolaires et accueils de loisirs</a:t>
            </a:r>
            <a:endParaRPr sz="60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"/>
          <p:cNvSpPr txBox="1">
            <a:spLocks noGrp="1"/>
          </p:cNvSpPr>
          <p:nvPr>
            <p:ph type="body" idx="1"/>
          </p:nvPr>
        </p:nvSpPr>
        <p:spPr>
          <a:xfrm>
            <a:off x="235131" y="2028614"/>
            <a:ext cx="11390812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91448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fr-FR" dirty="0"/>
              <a:t>Veiller à ce que les inscriptions + les réservations via l’espace citoyen soient correctement faites. A chaque rentrée scolaire trop de réservation ne sont pas faites.</a:t>
            </a:r>
            <a:endParaRPr dirty="0"/>
          </a:p>
          <a:p>
            <a:pPr marL="91448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fr-FR" dirty="0"/>
              <a:t>Le personnel enseignants et les équipes d’animation perdent trop de temps pour la récupération des enfants. </a:t>
            </a:r>
            <a:endParaRPr dirty="0"/>
          </a:p>
          <a:p>
            <a:pPr marL="91448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fr-FR" dirty="0"/>
              <a:t>Cela impacte également les effectifs de restauration</a:t>
            </a:r>
            <a:endParaRPr dirty="0"/>
          </a:p>
          <a:p>
            <a:pPr marL="91448" lvl="0" indent="-40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 sz="800" dirty="0"/>
          </a:p>
          <a:p>
            <a:pPr marL="91448" lvl="0" indent="-127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fr-FR" dirty="0"/>
              <a:t>Pour toutes questions liées au fonctionnement ou transmissions d’informations : faire un mail au responsable du site concerné (éviter le cahier de liaison de l’école ou faire les 2). </a:t>
            </a:r>
            <a:endParaRPr dirty="0"/>
          </a:p>
          <a:p>
            <a:pPr marL="91448" lvl="0" indent="-4064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Font typeface="Courier New"/>
              <a:buNone/>
            </a:pPr>
            <a:endParaRPr sz="800" dirty="0"/>
          </a:p>
          <a:p>
            <a:pPr marL="91448" lvl="0" indent="-127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fr-FR" dirty="0"/>
              <a:t>En cas de changement dans les personnes autorisées à venir récupérer les enfants : prévenir de la mise à jour des informations auprès des responsables périscolaires / directeurs ALSH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</a:pPr>
            <a:endParaRPr sz="800" dirty="0"/>
          </a:p>
          <a:p>
            <a:pPr marL="91448" lvl="0" indent="-127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fr-FR" dirty="0"/>
              <a:t>Pour une demande de dérogation à l’année (départ anticipé Etude) : faire un mail à </a:t>
            </a:r>
            <a:r>
              <a:rPr lang="fr-FR" u="sng" dirty="0">
                <a:solidFill>
                  <a:schemeClr val="hlink"/>
                </a:solidFill>
                <a:hlinkClick r:id="rId3"/>
              </a:rPr>
              <a:t>sej@carrieres-sur-seine.fr</a:t>
            </a:r>
            <a:r>
              <a:rPr lang="fr-FR" dirty="0"/>
              <a:t> </a:t>
            </a:r>
            <a:endParaRPr dirty="0"/>
          </a:p>
          <a:p>
            <a:pPr marL="91448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91448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260" name="Google Shape;260;p16"/>
          <p:cNvSpPr txBox="1">
            <a:spLocks noGrp="1"/>
          </p:cNvSpPr>
          <p:nvPr>
            <p:ph type="title"/>
          </p:nvPr>
        </p:nvSpPr>
        <p:spPr>
          <a:xfrm>
            <a:off x="1114697" y="182105"/>
            <a:ext cx="10058400" cy="1568323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fr-F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Points clés du fonctionnement: </a:t>
            </a: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606" y="4136571"/>
            <a:ext cx="10659291" cy="6618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3" y="1307781"/>
            <a:ext cx="4463278" cy="408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7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7063" y="714102"/>
            <a:ext cx="10515600" cy="2026316"/>
          </a:xfrm>
        </p:spPr>
        <p:txBody>
          <a:bodyPr>
            <a:normAutofit/>
          </a:bodyPr>
          <a:lstStyle/>
          <a:p>
            <a:pPr algn="ctr"/>
            <a:r>
              <a:rPr lang="en-US" altLang="fr-FR" sz="4900" b="1" dirty="0">
                <a:solidFill>
                  <a:schemeClr val="accent2"/>
                </a:solidFill>
                <a:latin typeface="Corbel" panose="020B0503020204020204" pitchFamily="34" charset="0"/>
              </a:rPr>
              <a:t>Merci pour </a:t>
            </a:r>
            <a:r>
              <a:rPr lang="en-US" altLang="fr-FR" sz="4900" b="1" dirty="0" err="1">
                <a:solidFill>
                  <a:schemeClr val="accent2"/>
                </a:solidFill>
                <a:latin typeface="Corbel" panose="020B0503020204020204" pitchFamily="34" charset="0"/>
              </a:rPr>
              <a:t>votre</a:t>
            </a:r>
            <a:r>
              <a:rPr lang="en-US" altLang="fr-FR" sz="4900" b="1" dirty="0">
                <a:solidFill>
                  <a:schemeClr val="accent2"/>
                </a:solidFill>
                <a:latin typeface="Corbel" panose="020B0503020204020204" pitchFamily="34" charset="0"/>
              </a:rPr>
              <a:t> attention </a:t>
            </a:r>
            <a:r>
              <a:rPr lang="en-US" altLang="fr-FR" dirty="0">
                <a:solidFill>
                  <a:schemeClr val="bg2"/>
                </a:solidFill>
              </a:rPr>
              <a:t/>
            </a:r>
            <a:br>
              <a:rPr lang="en-US" altLang="fr-FR" dirty="0">
                <a:solidFill>
                  <a:schemeClr val="bg2"/>
                </a:solidFill>
              </a:rPr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32" y="2260677"/>
            <a:ext cx="3964233" cy="2973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53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BB3"/>
              </a:buClr>
              <a:buSzPts val="4800"/>
              <a:buFont typeface="Corbel"/>
              <a:buNone/>
            </a:pPr>
            <a:r>
              <a:rPr lang="fr-FR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Sommaire</a:t>
            </a:r>
            <a:endParaRPr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95795" y="1407149"/>
            <a:ext cx="12006942" cy="456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91448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8" lvl="0" indent="-1778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fr-FR" sz="28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Présentation des directeurs d’accueils de loisirs et responsables périscolaires</a:t>
            </a:r>
            <a:endParaRPr/>
          </a:p>
          <a:p>
            <a:pPr marL="91448" lvl="0" indent="-1778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fr-FR" sz="28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Bilan de la rentrée et projets 2025-2026</a:t>
            </a:r>
            <a:endParaRPr sz="28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8" lvl="0" indent="-1778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fr-FR" sz="28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Point général sur le fonctionnement périscolaire/extrascolaire</a:t>
            </a:r>
            <a:endParaRPr sz="28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8" lvl="0" indent="-1778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fr-FR" sz="28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Questions diverses</a:t>
            </a:r>
            <a:endParaRPr/>
          </a:p>
          <a:p>
            <a:pPr marL="91448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endParaRPr sz="28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186" y="889970"/>
            <a:ext cx="1635422" cy="1452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ctrTitle"/>
          </p:nvPr>
        </p:nvSpPr>
        <p:spPr>
          <a:xfrm>
            <a:off x="613954" y="828621"/>
            <a:ext cx="10472059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BB3"/>
              </a:buClr>
              <a:buSzPts val="7200"/>
              <a:buFont typeface="Corbel"/>
              <a:buNone/>
            </a:pPr>
            <a:r>
              <a:rPr lang="fr-FR" sz="72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Présentation du service Enfance Jeunesse </a:t>
            </a:r>
            <a:br>
              <a:rPr lang="fr-FR" sz="72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fr-FR" sz="7200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2025-2026</a:t>
            </a:r>
            <a:endParaRPr sz="7200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4917978" y="1636692"/>
            <a:ext cx="6435634" cy="32221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1166949" y="1332411"/>
            <a:ext cx="4711337" cy="862148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 txBox="1"/>
          <p:nvPr/>
        </p:nvSpPr>
        <p:spPr>
          <a:xfrm rot="-1331682">
            <a:off x="102496" y="732500"/>
            <a:ext cx="3554575" cy="954107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RESPONSABLES PERISCOLAIRES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 rot="1006528">
            <a:off x="8444030" y="2090494"/>
            <a:ext cx="2629129" cy="523220"/>
          </a:xfrm>
          <a:prstGeom prst="rect">
            <a:avLst/>
          </a:prstGeom>
          <a:solidFill>
            <a:schemeClr val="accent4"/>
          </a:solidFill>
          <a:ln w="15875" cap="flat" cmpd="sng">
            <a:solidFill>
              <a:srgbClr val="3087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animateurs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 rot="-1207326">
            <a:off x="1051360" y="2246004"/>
            <a:ext cx="2067858" cy="523220"/>
          </a:xfrm>
          <a:prstGeom prst="rect">
            <a:avLst/>
          </a:prstGeom>
          <a:solidFill>
            <a:schemeClr val="accent5"/>
          </a:solidFill>
          <a:ln w="15875" cap="flat" cmpd="sng">
            <a:solidFill>
              <a:srgbClr val="2D63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 ATSEM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 rot="931216">
            <a:off x="7390333" y="657342"/>
            <a:ext cx="4624252" cy="954107"/>
          </a:xfrm>
          <a:prstGeom prst="rect">
            <a:avLst/>
          </a:prstGeom>
          <a:solidFill>
            <a:schemeClr val="accent3"/>
          </a:solidFill>
          <a:ln w="15875" cap="flat" cmpd="sng">
            <a:solidFill>
              <a:srgbClr val="1D8F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directeurs accueils de loisirs (3-17 ans)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3213274" y="4481219"/>
            <a:ext cx="590441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agents au sein du service Enfance, Loisirs, Jeunesse</a:t>
            </a:r>
            <a:endParaRPr sz="32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3633043" y="537755"/>
            <a:ext cx="3780128" cy="1784885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sites périscolaires maternels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sites périscolaires élémentaires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8894077" y="3574701"/>
            <a:ext cx="3104157" cy="245163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Accueil de loisirs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3-6 ans (Pierrots)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Accueil de loisirs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6-10 ans (Plants de Catelaine)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Accueil de loisirs jeunes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11-17 ans (ALJ)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268650" y="3434124"/>
            <a:ext cx="3222266" cy="1982607"/>
          </a:xfrm>
          <a:prstGeom prst="ellipse">
            <a:avLst/>
          </a:prstGeom>
          <a:solidFill>
            <a:schemeClr val="lt1"/>
          </a:solidFill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1112 enfants le midi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465 enfants le soir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 enfants les mercredis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8773" y="2437114"/>
            <a:ext cx="3353030" cy="1548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4"/>
          <p:cNvCxnSpPr/>
          <p:nvPr/>
        </p:nvCxnSpPr>
        <p:spPr>
          <a:xfrm>
            <a:off x="2664823" y="2612571"/>
            <a:ext cx="1380300" cy="962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6" name="Google Shape;136;p4"/>
          <p:cNvCxnSpPr/>
          <p:nvPr/>
        </p:nvCxnSpPr>
        <p:spPr>
          <a:xfrm rot="-5400000" flipH="1">
            <a:off x="2881709" y="1351349"/>
            <a:ext cx="1552500" cy="154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7" name="Google Shape;137;p4"/>
          <p:cNvCxnSpPr/>
          <p:nvPr/>
        </p:nvCxnSpPr>
        <p:spPr>
          <a:xfrm flipH="1">
            <a:off x="7665263" y="2507614"/>
            <a:ext cx="1188000" cy="913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8" name="Google Shape;138;p4"/>
          <p:cNvCxnSpPr/>
          <p:nvPr/>
        </p:nvCxnSpPr>
        <p:spPr>
          <a:xfrm flipH="1">
            <a:off x="6700069" y="1348196"/>
            <a:ext cx="1724400" cy="16164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 rot="-5400000">
            <a:off x="5521140" y="3954883"/>
            <a:ext cx="566151" cy="52633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4824549" y="1602377"/>
            <a:ext cx="6435634" cy="32221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5166359" y="1079862"/>
            <a:ext cx="684493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plaquette se trouve sur notre site internet.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Nous vous invitons à le consulter régulièrement.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https://carrieres-sur-seine.fr/famille/enfance/accueils-de-loisirs/conseil-des-accueils-de-loisirs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4161" y="364750"/>
            <a:ext cx="3704816" cy="541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>
            <a:spLocks noGrp="1"/>
          </p:cNvSpPr>
          <p:nvPr>
            <p:ph type="ctrTitle"/>
          </p:nvPr>
        </p:nvSpPr>
        <p:spPr>
          <a:xfrm>
            <a:off x="1140824" y="1254034"/>
            <a:ext cx="10058400" cy="261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BB3"/>
              </a:buClr>
              <a:buSzPts val="8801"/>
              <a:buFont typeface="Corbel"/>
              <a:buNone/>
            </a:pPr>
            <a:r>
              <a:rPr lang="fr-FR" sz="8801" b="1">
                <a:solidFill>
                  <a:srgbClr val="006BB3"/>
                </a:solidFill>
                <a:latin typeface="Corbel"/>
                <a:ea typeface="Corbel"/>
                <a:cs typeface="Corbel"/>
                <a:sym typeface="Corbel"/>
              </a:rPr>
              <a:t>BILAN DE RENTREE</a:t>
            </a:r>
            <a:endParaRPr sz="8801" b="1">
              <a:solidFill>
                <a:srgbClr val="006BB3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950218" y="239632"/>
            <a:ext cx="10058400" cy="1450800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PARC </a:t>
            </a:r>
            <a:b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Claire THERY</a:t>
            </a:r>
            <a:endParaRPr sz="3600"/>
          </a:p>
        </p:txBody>
      </p:sp>
      <p:sp>
        <p:nvSpPr>
          <p:cNvPr id="157" name="Google Shape;157;p7"/>
          <p:cNvSpPr txBox="1"/>
          <p:nvPr/>
        </p:nvSpPr>
        <p:spPr>
          <a:xfrm>
            <a:off x="8769533" y="6401582"/>
            <a:ext cx="3117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Claire THERY </a:t>
            </a:r>
            <a:endParaRPr/>
          </a:p>
        </p:txBody>
      </p:sp>
      <p:sp>
        <p:nvSpPr>
          <p:cNvPr id="158" name="Google Shape;158;p7"/>
          <p:cNvSpPr txBox="1"/>
          <p:nvPr/>
        </p:nvSpPr>
        <p:spPr>
          <a:xfrm>
            <a:off x="866911" y="1925700"/>
            <a:ext cx="321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1D9399"/>
                </a:solidFill>
                <a:latin typeface="Calibri"/>
                <a:ea typeface="Calibri"/>
                <a:cs typeface="Calibri"/>
                <a:sym typeface="Calibri"/>
              </a:rPr>
              <a:t>Découverte de nouveaux jeux sportifs</a:t>
            </a:r>
            <a:endParaRPr sz="3200" b="1">
              <a:solidFill>
                <a:srgbClr val="1D9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4635161" y="4760470"/>
            <a:ext cx="292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Jeux de société </a:t>
            </a:r>
            <a:endParaRPr sz="2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8167650" y="1925700"/>
            <a:ext cx="3359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Création d’un club lecture</a:t>
            </a:r>
            <a:endParaRPr sz="40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7" title="6717f8efa7de-jeux-societ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86" y="2518958"/>
            <a:ext cx="2739267" cy="20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title="Sans titr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352" y="3730857"/>
            <a:ext cx="2606101" cy="217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3" y="3249301"/>
            <a:ext cx="2440602" cy="24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1097281" y="286607"/>
            <a:ext cx="10058400" cy="1450757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PERISCOLAIRE – VICTOR HUGO</a:t>
            </a:r>
            <a:b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périscolaire : Marina ALVES</a:t>
            </a:r>
            <a:endParaRPr/>
          </a:p>
        </p:txBody>
      </p:sp>
      <p:sp>
        <p:nvSpPr>
          <p:cNvPr id="169" name="Google Shape;169;p8"/>
          <p:cNvSpPr txBox="1"/>
          <p:nvPr/>
        </p:nvSpPr>
        <p:spPr>
          <a:xfrm>
            <a:off x="8769533" y="6401582"/>
            <a:ext cx="31176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Marina ALVES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485804" y="2086099"/>
            <a:ext cx="321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1D9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383247" y="1804581"/>
            <a:ext cx="8545800" cy="378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400" dirty="0">
                <a:solidFill>
                  <a:srgbClr val="FF99CC"/>
                </a:solidFill>
                <a:latin typeface="Caveat"/>
                <a:ea typeface="Caveat"/>
                <a:cs typeface="Caveat"/>
                <a:sym typeface="Caveat"/>
              </a:rPr>
              <a:t>            Une </a:t>
            </a:r>
            <a:r>
              <a:rPr lang="fr-FR" sz="5400" dirty="0">
                <a:solidFill>
                  <a:srgbClr val="7030A0"/>
                </a:solidFill>
                <a:latin typeface="Caveat"/>
                <a:ea typeface="Caveat"/>
                <a:cs typeface="Caveat"/>
                <a:sym typeface="Caveat"/>
              </a:rPr>
              <a:t>année </a:t>
            </a:r>
            <a:r>
              <a:rPr lang="fr-FR" sz="5400" dirty="0">
                <a:solidFill>
                  <a:srgbClr val="00B0F0"/>
                </a:solidFill>
                <a:latin typeface="Caveat"/>
                <a:ea typeface="Caveat"/>
                <a:cs typeface="Caveat"/>
                <a:sym typeface="Caveat"/>
              </a:rPr>
              <a:t>haute </a:t>
            </a:r>
            <a:r>
              <a:rPr lang="fr-FR" sz="5400" dirty="0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en </a:t>
            </a:r>
            <a:r>
              <a:rPr lang="fr-FR" sz="5400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couleur  </a:t>
            </a:r>
            <a:endParaRPr sz="3500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400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                 pour découvrir les :        </a:t>
            </a:r>
            <a:endParaRPr sz="5400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700" b="1" i="1" dirty="0">
                <a:latin typeface="Calibri"/>
                <a:ea typeface="Calibri"/>
                <a:cs typeface="Calibri"/>
                <a:sym typeface="Calibri"/>
              </a:rPr>
              <a:t>Les émotions    La nature       La mer          Les saisons     </a:t>
            </a:r>
            <a:endParaRPr sz="27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87" y="2086100"/>
            <a:ext cx="1450775" cy="14507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525" y="4141200"/>
            <a:ext cx="2492499" cy="18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663" y="4051475"/>
            <a:ext cx="1765725" cy="22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4775" y="4130075"/>
            <a:ext cx="2598999" cy="18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 rot="-509764">
            <a:off x="8997237" y="2236211"/>
            <a:ext cx="3062104" cy="115054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3F3F3F"/>
                </a:solidFill>
                <a:latin typeface="Lobster"/>
                <a:ea typeface="Lobster"/>
                <a:cs typeface="Lobster"/>
                <a:sym typeface="Lobster"/>
              </a:rPr>
              <a:t>Initiation aux jeux </a:t>
            </a:r>
            <a:r>
              <a:rPr lang="fr-FR" sz="3200" dirty="0" smtClean="0">
                <a:solidFill>
                  <a:srgbClr val="3F3F3F"/>
                </a:solidFill>
                <a:latin typeface="Lobster"/>
                <a:ea typeface="Lobster"/>
                <a:cs typeface="Lobster"/>
                <a:sym typeface="Lobster"/>
              </a:rPr>
              <a:t>de société     </a:t>
            </a:r>
            <a:endParaRPr sz="3200" dirty="0">
              <a:solidFill>
                <a:srgbClr val="3F3F3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339832">
            <a:off x="9138842" y="3432674"/>
            <a:ext cx="1450801" cy="257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>
            <a:spLocks noGrp="1"/>
          </p:cNvSpPr>
          <p:nvPr>
            <p:ph type="title"/>
          </p:nvPr>
        </p:nvSpPr>
        <p:spPr>
          <a:xfrm>
            <a:off x="763085" y="130721"/>
            <a:ext cx="10665900" cy="1863000"/>
          </a:xfrm>
          <a:prstGeom prst="rect">
            <a:avLst/>
          </a:prstGeom>
          <a:gradFill>
            <a:gsLst>
              <a:gs pos="0">
                <a:srgbClr val="0C7CCD"/>
              </a:gs>
              <a:gs pos="34000">
                <a:srgbClr val="107DCB"/>
              </a:gs>
              <a:gs pos="70000">
                <a:srgbClr val="0D7FD2"/>
              </a:gs>
              <a:gs pos="100000">
                <a:srgbClr val="1D84C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</a:t>
            </a:r>
            <a:r>
              <a:rPr lang="fr-FR" sz="3600" dirty="0">
                <a:solidFill>
                  <a:schemeClr val="lt1"/>
                </a:solidFill>
              </a:rPr>
              <a:t>PÉRISCOLAIRE</a:t>
            </a: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–Jacques Prévert </a:t>
            </a:r>
            <a:b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Responsable </a:t>
            </a:r>
            <a:r>
              <a:rPr lang="fr-FR" sz="3600" dirty="0">
                <a:solidFill>
                  <a:schemeClr val="lt1"/>
                </a:solidFill>
              </a:rPr>
              <a:t>P</a:t>
            </a:r>
            <a:r>
              <a:rPr lang="fr-FR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ériscolaire : Hakim BADAOUI</a:t>
            </a:r>
            <a:endParaRPr sz="3600" dirty="0"/>
          </a:p>
        </p:txBody>
      </p:sp>
      <p:sp>
        <p:nvSpPr>
          <p:cNvPr id="183" name="Google Shape;183;p9"/>
          <p:cNvSpPr txBox="1"/>
          <p:nvPr/>
        </p:nvSpPr>
        <p:spPr>
          <a:xfrm>
            <a:off x="8307977" y="6442098"/>
            <a:ext cx="3649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par Hakim BADAOUI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3162098" y="1991772"/>
            <a:ext cx="316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318B71"/>
                </a:solidFill>
                <a:latin typeface="Calibri"/>
                <a:ea typeface="Calibri"/>
                <a:cs typeface="Calibri"/>
                <a:sym typeface="Calibri"/>
              </a:rPr>
              <a:t>Confiance en soi</a:t>
            </a:r>
            <a:endParaRPr sz="3200" b="1">
              <a:solidFill>
                <a:srgbClr val="318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3453324" y="4852369"/>
            <a:ext cx="30494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rgbClr val="27304E"/>
                </a:solidFill>
                <a:latin typeface="Calibri"/>
                <a:ea typeface="Calibri"/>
                <a:cs typeface="Calibri"/>
                <a:sym typeface="Calibri"/>
              </a:rPr>
              <a:t>Les valeurs du sport</a:t>
            </a:r>
            <a:endParaRPr sz="3200" b="1" dirty="0">
              <a:solidFill>
                <a:srgbClr val="2730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8663439" y="4123052"/>
            <a:ext cx="342388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Expression théâtrale et corporelle</a:t>
            </a:r>
            <a:endParaRPr sz="3200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l="31208" t="21642" r="32381" b="16282"/>
          <a:stretch/>
        </p:blipFill>
        <p:spPr>
          <a:xfrm>
            <a:off x="6812796" y="3953927"/>
            <a:ext cx="2220686" cy="212489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3162098" y="2493338"/>
            <a:ext cx="4138842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Valoriser l’aspect et le talent artistique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des élèves : Projets Danse/Théâtre 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Novembre 2025 -Février 2026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Sensibiliser les élèves aux valeurs du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Sport  : Projets Handball/Football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Mars-Juin 2026</a:t>
            </a:r>
            <a:endParaRPr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25" y="2466050"/>
            <a:ext cx="2757600" cy="28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0940" y="2129401"/>
            <a:ext cx="4427848" cy="182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620</Words>
  <Application>Microsoft Office PowerPoint</Application>
  <PresentationFormat>Grand écran</PresentationFormat>
  <Paragraphs>110</Paragraphs>
  <Slides>18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Calibri</vt:lpstr>
      <vt:lpstr>Caveat</vt:lpstr>
      <vt:lpstr>Arial</vt:lpstr>
      <vt:lpstr>Courier New</vt:lpstr>
      <vt:lpstr>Corbel</vt:lpstr>
      <vt:lpstr>Comic Sans MS</vt:lpstr>
      <vt:lpstr>Pacifico</vt:lpstr>
      <vt:lpstr>Lobster</vt:lpstr>
      <vt:lpstr>Rétrospective</vt:lpstr>
      <vt:lpstr>Conseil des Accueils de Loisirs 8/10/2025</vt:lpstr>
      <vt:lpstr>Sommaire</vt:lpstr>
      <vt:lpstr>Présentation du service Enfance Jeunesse  2025-2026</vt:lpstr>
      <vt:lpstr>Présentation PowerPoint</vt:lpstr>
      <vt:lpstr>Présentation PowerPoint</vt:lpstr>
      <vt:lpstr>BILAN DE RENTREE</vt:lpstr>
      <vt:lpstr>SITE PERISCOLAIRE – PARC  Responsable périscolaire : Claire THERY</vt:lpstr>
      <vt:lpstr>SITE PERISCOLAIRE – VICTOR HUGO Responsable périscolaire : Marina ALVES</vt:lpstr>
      <vt:lpstr>SITE PÉRISCOLAIRE –Jacques Prévert  Responsable Périscolaire : Hakim BADAOUI</vt:lpstr>
      <vt:lpstr>SITE PERISCOLAIRE – Alouettes  Responsable périscolaire : Leïla SEKLANE</vt:lpstr>
      <vt:lpstr>SITE PERISCOLAIRE – Maurice Berteaux Maternelle Responsable périscolaire : Pauline LARAND TRAN</vt:lpstr>
      <vt:lpstr>SITE PERISCOLAIRE – Maurice Berteaux Elémentaire Responsable périscolaire : Horacio DOS SANTOS</vt:lpstr>
      <vt:lpstr>SITE PERISCOLAIRE – Plants de Catelaine Maternelle Responsable périscolaire : Céline MORGADO</vt:lpstr>
      <vt:lpstr>SITE PERISCOLAIRE – Plants de Catelaine Elémentaire Responsable périscolaire : Steve BONNETAIN</vt:lpstr>
      <vt:lpstr>Fonctionnement général des temps périscolaires et accueils de loisirs</vt:lpstr>
      <vt:lpstr>Points clés du fonctionnement: </vt:lpstr>
      <vt:lpstr>Présentation PowerPoint</vt:lpstr>
      <vt:lpstr>Merci pour votre attention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des Accueils de Loisirs 8/10/2025</dc:title>
  <dc:creator>SLM</dc:creator>
  <cp:lastModifiedBy>DEPRES Aurélien</cp:lastModifiedBy>
  <cp:revision>10</cp:revision>
  <dcterms:created xsi:type="dcterms:W3CDTF">2023-04-18T09:10:39Z</dcterms:created>
  <dcterms:modified xsi:type="dcterms:W3CDTF">2025-10-08T13:52:15Z</dcterms:modified>
</cp:coreProperties>
</file>